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88640"/>
            <a:ext cx="744729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latin typeface="Cambria" pitchFamily="18" charset="0"/>
              </a:rPr>
              <a:t>Информация выполнения рекомендаций </a:t>
            </a:r>
          </a:p>
          <a:p>
            <a:pPr algn="ctr"/>
            <a:r>
              <a:rPr lang="ru-RU" sz="2800" b="1" dirty="0" smtClean="0">
                <a:latin typeface="Cambria" pitchFamily="18" charset="0"/>
              </a:rPr>
              <a:t>по итогам совещания  12.08.2021</a:t>
            </a:r>
            <a:endParaRPr lang="ru-RU" sz="2800" b="1" dirty="0">
              <a:latin typeface="Cambria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7429" t="26203" r="50471" b="9813"/>
          <a:stretch>
            <a:fillRect/>
          </a:stretch>
        </p:blipFill>
        <p:spPr bwMode="auto">
          <a:xfrm>
            <a:off x="1835696" y="1268760"/>
            <a:ext cx="5184576" cy="532859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dirty="0" smtClean="0">
                <a:latin typeface="Cambria" pitchFamily="18" charset="0"/>
              </a:rPr>
              <a:t> Какие </a:t>
            </a:r>
            <a:r>
              <a:rPr lang="ru-RU" dirty="0" smtClean="0">
                <a:latin typeface="Cambria" pitchFamily="18" charset="0"/>
              </a:rPr>
              <a:t>мероприятия проводятся </a:t>
            </a:r>
            <a:r>
              <a:rPr lang="ru-RU" dirty="0" smtClean="0">
                <a:latin typeface="Cambria" pitchFamily="18" charset="0"/>
              </a:rPr>
              <a:t>в школе для </a:t>
            </a:r>
            <a:r>
              <a:rPr lang="ru-RU" dirty="0" smtClean="0">
                <a:latin typeface="Cambria" pitchFamily="18" charset="0"/>
              </a:rPr>
              <a:t>оказания методической помощи </a:t>
            </a:r>
            <a:r>
              <a:rPr lang="ru-RU" dirty="0" smtClean="0">
                <a:latin typeface="Cambria" pitchFamily="18" charset="0"/>
              </a:rPr>
              <a:t>педагогам </a:t>
            </a:r>
            <a:r>
              <a:rPr lang="ru-RU" dirty="0" smtClean="0">
                <a:latin typeface="Cambria" pitchFamily="18" charset="0"/>
              </a:rPr>
              <a:t>в вопросах формирования и оценки функциональной грамотности обучающихся?</a:t>
            </a:r>
            <a:endParaRPr lang="ru-RU" dirty="0">
              <a:latin typeface="Cambr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772816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dirty="0" smtClean="0">
                <a:latin typeface="Cambria" pitchFamily="18" charset="0"/>
              </a:rPr>
              <a:t> Готова  </a:t>
            </a:r>
            <a:r>
              <a:rPr lang="ru-RU" dirty="0" smtClean="0">
                <a:latin typeface="Cambria" pitchFamily="18" charset="0"/>
              </a:rPr>
              <a:t>ли </a:t>
            </a:r>
            <a:r>
              <a:rPr lang="ru-RU" dirty="0" smtClean="0">
                <a:latin typeface="Cambria" pitchFamily="18" charset="0"/>
              </a:rPr>
              <a:t>школа  </a:t>
            </a:r>
            <a:r>
              <a:rPr lang="ru-RU" dirty="0" smtClean="0">
                <a:latin typeface="Cambria" pitchFamily="18" charset="0"/>
              </a:rPr>
              <a:t>поделиться опытом оказания методической помощи школам в вопросах формирования и оценки функциональной грамотности школьников? </a:t>
            </a:r>
            <a:endParaRPr lang="ru-RU" dirty="0">
              <a:latin typeface="Cambr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2924944"/>
            <a:ext cx="78488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dirty="0" smtClean="0">
                <a:latin typeface="Cambria" pitchFamily="18" charset="0"/>
              </a:rPr>
              <a:t> Существуют </a:t>
            </a:r>
            <a:r>
              <a:rPr lang="ru-RU" dirty="0" smtClean="0">
                <a:latin typeface="Cambria" pitchFamily="18" charset="0"/>
              </a:rPr>
              <a:t>различные ресурсы для оценки и формирования функциональной грамотности обучающихся. Какие из предложенных ресурсов используются на </a:t>
            </a:r>
            <a:r>
              <a:rPr lang="ru-RU" dirty="0" smtClean="0">
                <a:latin typeface="Cambria" pitchFamily="18" charset="0"/>
              </a:rPr>
              <a:t>школьном  </a:t>
            </a:r>
            <a:r>
              <a:rPr lang="ru-RU" dirty="0" smtClean="0">
                <a:latin typeface="Cambria" pitchFamily="18" charset="0"/>
              </a:rPr>
              <a:t>уровне? </a:t>
            </a:r>
            <a:endParaRPr lang="ru-RU" dirty="0"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4149080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dirty="0" smtClean="0">
                <a:latin typeface="Cambria" pitchFamily="18" charset="0"/>
              </a:rPr>
              <a:t> Какие  </a:t>
            </a:r>
            <a:r>
              <a:rPr lang="ru-RU" dirty="0" smtClean="0">
                <a:latin typeface="Cambria" pitchFamily="18" charset="0"/>
              </a:rPr>
              <a:t>ключевые проблемы </a:t>
            </a:r>
            <a:r>
              <a:rPr lang="ru-RU" dirty="0" smtClean="0">
                <a:latin typeface="Cambria" pitchFamily="18" charset="0"/>
              </a:rPr>
              <a:t>школы в </a:t>
            </a:r>
            <a:r>
              <a:rPr lang="ru-RU" dirty="0" smtClean="0">
                <a:latin typeface="Cambria" pitchFamily="18" charset="0"/>
              </a:rPr>
              <a:t>работе по формированию и оценке функциональной грамотности </a:t>
            </a:r>
            <a:r>
              <a:rPr lang="ru-RU" dirty="0" smtClean="0">
                <a:latin typeface="Cambria" pitchFamily="18" charset="0"/>
              </a:rPr>
              <a:t>обучающихся?</a:t>
            </a:r>
            <a:endParaRPr lang="ru-RU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 l="17347" t="42125" r="50554" b="10626"/>
          <a:stretch>
            <a:fillRect/>
          </a:stretch>
        </p:blipFill>
        <p:spPr bwMode="auto">
          <a:xfrm>
            <a:off x="827584" y="332656"/>
            <a:ext cx="7488832" cy="6197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28038" y="404664"/>
            <a:ext cx="9085692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Основные «западающие» направления при анализе ГИА и ВПР: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Анализ  не имеет чёткой структуры,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Анализ в некоторых случаях подменён констатацией фактов и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не  раскрывает причины улучшения или понижения результатов,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- Отсутствие показа  динамики результатов, сравнение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 текущим оцениванием, не достаточный акцент на объективность,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Не определены основные «западающие» темы и причины «западания»,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Рекомендации  носят общий характер, отсутствует  адресность,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или наблюдается расхождение рекомендаций с «западающими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вопросами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74742" y="1680483"/>
            <a:ext cx="8919429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Дорожная карта» по повышению качества образования.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Структура представленного документа не соответствует дорожной карте.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-Мероприятия дорожной карты носят общий характер 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027705" y="1042864"/>
            <a:ext cx="6974153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698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План методической работы: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69875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2698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Мероприятия плана методической работы не носят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698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конкретный характер,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69875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2698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Не наблюдается актуальных мероприятий,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269875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- Не запланированы школьные  семинары и практикумы,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2698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Работа по профессиональному росту и самообразованию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698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педагогов по конкретным проблемам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971600" y="260648"/>
            <a:ext cx="714856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698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Структура и описание ВСОКО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69875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 основном представлен план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внутришкольного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контроля,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переработанный под ВСОКО 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772816"/>
            <a:ext cx="75608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ambria" pitchFamily="18" charset="0"/>
              </a:rPr>
              <a:t>совокупность организационных структур, норм и правил, диагностических и оценочных процедур, обеспечивающих на единой концептуально-методологической основе оценку образовательных достижений обучающихся, оценку эффективности деятельности образовательной организации ...</a:t>
            </a:r>
            <a:endParaRPr lang="ru-RU" dirty="0">
              <a:latin typeface="Cambr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861048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Каждая ОО </a:t>
            </a:r>
            <a:r>
              <a:rPr lang="ru-RU" dirty="0" smtClean="0"/>
              <a:t>разрабатывает свою систему </a:t>
            </a:r>
            <a:r>
              <a:rPr lang="ru-RU" dirty="0" smtClean="0"/>
              <a:t>оценки </a:t>
            </a:r>
            <a:r>
              <a:rPr lang="ru-RU" dirty="0" smtClean="0"/>
              <a:t>качества </a:t>
            </a:r>
            <a:r>
              <a:rPr lang="ru-RU" dirty="0" smtClean="0"/>
              <a:t>образования,  </a:t>
            </a:r>
            <a:r>
              <a:rPr lang="ru-RU" dirty="0" smtClean="0"/>
              <a:t>принимает и утверждает собственные подходы к оценочной деятельности, самостоятельно определяет комплекс форм и методов оценки, график оценочных процедур.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764704"/>
            <a:ext cx="6200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Cambria" pitchFamily="18" charset="0"/>
              </a:rPr>
              <a:t>Развитие функциональной грамотности</a:t>
            </a:r>
            <a:endParaRPr lang="ru-RU" sz="2400" b="1" dirty="0">
              <a:latin typeface="Cambria" pitchFamily="18" charset="0"/>
            </a:endParaRP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print"/>
          <a:srcRect l="20115" t="36219" r="19008" b="9641"/>
          <a:stretch>
            <a:fillRect/>
          </a:stretch>
        </p:blipFill>
        <p:spPr bwMode="auto">
          <a:xfrm>
            <a:off x="251520" y="1412776"/>
            <a:ext cx="8496944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22964" t="25219" r="21693" b="9813"/>
          <a:stretch>
            <a:fillRect/>
          </a:stretch>
        </p:blipFill>
        <p:spPr bwMode="auto">
          <a:xfrm>
            <a:off x="827584" y="836712"/>
            <a:ext cx="7419006" cy="489654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 l="19643" t="25219" r="17819" b="31469"/>
          <a:stretch>
            <a:fillRect/>
          </a:stretch>
        </p:blipFill>
        <p:spPr bwMode="auto">
          <a:xfrm>
            <a:off x="539552" y="692696"/>
            <a:ext cx="8136904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47763" y="4077072"/>
            <a:ext cx="8496237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Cambria" pitchFamily="18" charset="0"/>
              </a:rPr>
              <a:t>Создание банка заданий ( 1 полугодие)</a:t>
            </a:r>
          </a:p>
          <a:p>
            <a:r>
              <a:rPr lang="ru-RU" sz="2000" dirty="0" smtClean="0">
                <a:latin typeface="Cambria" pitchFamily="18" charset="0"/>
              </a:rPr>
              <a:t>Педагогические чтения ( январь – тему для каждой школы определим)</a:t>
            </a:r>
          </a:p>
          <a:p>
            <a:r>
              <a:rPr lang="ru-RU" sz="2000" dirty="0" smtClean="0">
                <a:latin typeface="Cambria" pitchFamily="18" charset="0"/>
              </a:rPr>
              <a:t>Создание  сетевого взаимодействия ( РМО, ЦОР и </a:t>
            </a:r>
            <a:r>
              <a:rPr lang="ru-RU" sz="2000" dirty="0" err="1" smtClean="0">
                <a:latin typeface="Cambria" pitchFamily="18" charset="0"/>
              </a:rPr>
              <a:t>др</a:t>
            </a:r>
            <a:r>
              <a:rPr lang="ru-RU" sz="2000" dirty="0" smtClean="0">
                <a:latin typeface="Cambria" pitchFamily="18" charset="0"/>
              </a:rPr>
              <a:t>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332</Words>
  <Application>Microsoft Office PowerPoint</Application>
  <PresentationFormat>Экран (4:3)</PresentationFormat>
  <Paragraphs>47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Zam</dc:creator>
  <cp:lastModifiedBy>Zam</cp:lastModifiedBy>
  <cp:revision>3</cp:revision>
  <dcterms:created xsi:type="dcterms:W3CDTF">2021-10-06T03:34:52Z</dcterms:created>
  <dcterms:modified xsi:type="dcterms:W3CDTF">2021-10-06T04:39:37Z</dcterms:modified>
</cp:coreProperties>
</file>